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40"/>
  </p:notesMasterIdLst>
  <p:handoutMasterIdLst>
    <p:handoutMasterId r:id="rId41"/>
  </p:handoutMasterIdLst>
  <p:sldIdLst>
    <p:sldId id="314" r:id="rId5"/>
    <p:sldId id="315" r:id="rId6"/>
    <p:sldId id="317" r:id="rId7"/>
    <p:sldId id="318" r:id="rId8"/>
    <p:sldId id="326" r:id="rId9"/>
    <p:sldId id="327" r:id="rId10"/>
    <p:sldId id="328" r:id="rId11"/>
    <p:sldId id="329" r:id="rId12"/>
    <p:sldId id="320" r:id="rId13"/>
    <p:sldId id="330" r:id="rId14"/>
    <p:sldId id="331" r:id="rId15"/>
    <p:sldId id="332" r:id="rId16"/>
    <p:sldId id="321" r:id="rId17"/>
    <p:sldId id="333" r:id="rId18"/>
    <p:sldId id="334" r:id="rId19"/>
    <p:sldId id="335" r:id="rId20"/>
    <p:sldId id="337" r:id="rId21"/>
    <p:sldId id="322" r:id="rId22"/>
    <p:sldId id="338" r:id="rId23"/>
    <p:sldId id="339" r:id="rId24"/>
    <p:sldId id="340" r:id="rId25"/>
    <p:sldId id="323" r:id="rId26"/>
    <p:sldId id="341" r:id="rId27"/>
    <p:sldId id="342" r:id="rId28"/>
    <p:sldId id="343" r:id="rId29"/>
    <p:sldId id="324" r:id="rId30"/>
    <p:sldId id="344" r:id="rId31"/>
    <p:sldId id="345" r:id="rId32"/>
    <p:sldId id="346" r:id="rId33"/>
    <p:sldId id="325" r:id="rId34"/>
    <p:sldId id="347" r:id="rId35"/>
    <p:sldId id="348" r:id="rId36"/>
    <p:sldId id="349" r:id="rId37"/>
    <p:sldId id="350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787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1/27/2026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909B0-2301-352B-DF1E-43CC2FF5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E46DC5-2F05-2CBF-C108-DA1F70828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3561DE-E77C-52F4-42BE-930651320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5B357-09C8-E9AE-1CC9-CFF0353A0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8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DDA52-48ED-6A24-7338-12974D4C8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9EA8F-EB39-5270-3D8A-1CC7BA5EC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5435A2-E4B5-E91F-E3A3-DB7192632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7EF24-E733-FD5D-6640-657182022D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87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19A2-71F0-C099-E315-93CD792BF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A545D-6B3A-53A5-E7C4-A9248A533F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0A1D5-AE91-8946-54B4-4DE725305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9ED70-439F-1248-82FB-05D8BB323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388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CE400-7003-F398-DFC4-69190AB17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0BA408-60CB-53A8-7E6E-04FFB0A3C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09614D-8984-5B2B-1789-0D55461DD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33B6-2829-B33A-219E-FAB514E8A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1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F63FA-252C-D078-37CF-8401395A3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7FC836-8E50-EF4E-A54E-D80723804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51F699-92E7-5D43-C644-B23754070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33D9-1096-240B-4B5A-10CD7F257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88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1FC12-3AA3-C72A-CFE4-A2DC1813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E2B2A-6C88-04C9-79CC-1C228B07A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BB8F6E-661A-9393-8EB7-7FE320D64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AAC73-7C99-7863-BF38-8855E2B11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52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91244-F32A-8581-87F4-DF7844DE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934C-2F11-A21A-941C-3AB5FFB4EC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28694-BA67-61DF-F35A-EF96E9964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B6F6B-F6AD-4164-45F4-1C1EC9BC0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51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5030B-DE97-7FA3-2E8F-40319093E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6B2580-9902-ECE6-0CE0-6D84136CB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92675C-017E-124F-48BC-2D7E2BAE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2AFFF-D8BF-D08D-78B6-394BF2BDB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1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36F52-7E60-10A5-12FF-D78957B87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B1AAA-1D0F-EDB9-03B3-C24D94210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0EBE9-8963-0D3F-2A38-F3E25ABD2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CA1ED-956D-1BBD-B772-C3F2C25F8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0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3A148-1ED7-13DC-FF8C-226836AC6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41407-38FA-4823-BCBE-691C62DAD5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A4BE8-0BBD-3711-3943-870567AEA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5E6EA-7FFB-6B7B-81C4-2C3F2F0D0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1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577EC-24F3-B37F-F159-C566CE4C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DCC2A8-F87C-7C9A-B7D3-5EDF5D42E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EDD5C-4786-3462-AE23-A4FC3D04A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8B764-A4D8-5CA6-256A-7C4E97B6F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00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5EDD0-1CB8-10A5-0692-FCB2655DD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30670-C9D7-473C-21B4-E3C9EEBD61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DBE623-8008-CA32-53CE-3045A52F6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0D548-1152-6F43-79AD-7AA0D0FA3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665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B5E4A-1FC7-5DB4-D1E5-EE9DD3BD8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132F1-538F-4FB8-EE6E-9F25A8088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C724C-410D-5D05-239F-954D62BC1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E3048-E216-0780-B31F-A89FB7BD26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08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07283-CB60-4AA0-9DDB-4E4AFCC2E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1B78BE-7ECC-E82B-4B11-A091AE853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1265D7-61FC-4EBF-BFBF-EF58C66E5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D5B6E-C8BF-9FFF-5F27-1930DBF80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236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46829-E713-8FA7-453A-C07472CB7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AF964-0717-1E8D-6F59-771A55C45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91DE83-2B23-C003-9583-97A4630BC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EA260-6B3C-C372-E868-3A46239CA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653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24A8E-E759-0FC3-6C55-5D4E74139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82F84-A398-FF00-EB92-5BF8B7ABA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7C97E-D7D0-748F-C5DD-A422693D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F814F-0C35-562D-5B35-B08F8A7E5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90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D91F9-51BD-E18C-FE33-B009976CF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EAFCC0-DF06-3738-D493-C5D21012BB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1074B7-FD68-57BF-3766-F043E31D1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2733C-C6E7-0EBB-C4B1-92A2BA1C3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84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CEF62-7F91-5FB4-6B95-4B0CF28C1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8CA9A-5574-0B4E-07FF-90682B7AC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379C0-39F3-5205-223B-EE37B9FCA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33B7-661D-ADA8-BCC0-67E79C56E8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464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E9854-36A2-9699-AC62-18ACC293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A730CC-EC0F-4D28-C221-27C2F2B90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29E5A-B4B6-ADCD-9088-548869158C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9C82F-3669-9483-36AC-5D5FD448BC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76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608FC-2CC9-4EB0-00BD-69237D0F4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4BB620-14C9-7559-6E8B-B8B227114E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CFF420-5208-A3F6-50BA-369943060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B2CC8-4507-1640-A950-C0819650B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77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3B08-FEF7-E0FD-FAE0-DA9614C0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A23EEF-2646-D249-D739-DE615E2B5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1C8F6-547F-1134-E608-E8CA31FB3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F1238-B241-FBA5-419A-00D6A206E4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114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843E8-F5C4-1525-90EA-0CE3F7D7F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56F72-7665-C1AF-85B7-6ED9C6F3DB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DD69B8-63D7-E9DA-60A1-5FB6D50D3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FBCCF-5CCE-4FA6-8D2A-EC0B166B5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256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5703D-FA9E-3EB2-B36E-DD433FA1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5CE25-0905-6BDE-58C4-72499D8908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D0081-CDC1-F568-30F2-5DDCC9BDC9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3CC19-ED4C-AA04-6EC8-78D9B6032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0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A488C-006F-57E6-5B77-C70929267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20C4CB-F139-6806-35DD-041FA3AAE7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B457E-AEAB-7B68-469B-68C4AD961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0988B-83F4-FBB2-2CB3-38255FC39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02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mp"/><Relationship Id="rId3" Type="http://schemas.openxmlformats.org/officeDocument/2006/relationships/image" Target="../media/image30.tmp"/><Relationship Id="rId7" Type="http://schemas.openxmlformats.org/officeDocument/2006/relationships/image" Target="../media/image3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tmp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303" y="2773681"/>
            <a:ext cx="8386119" cy="3200400"/>
          </a:xfrm>
        </p:spPr>
        <p:txBody>
          <a:bodyPr>
            <a:normAutofit/>
          </a:bodyPr>
          <a:lstStyle/>
          <a:p>
            <a:r>
              <a:rPr lang="en-US" sz="2400" dirty="0"/>
              <a:t>Logistics optimization for delivery routes – </a:t>
            </a:r>
            <a:r>
              <a:rPr lang="en-US" sz="2400" dirty="0" err="1"/>
              <a:t>dhl</a:t>
            </a:r>
            <a:br>
              <a:rPr lang="en-US" sz="2400" dirty="0"/>
            </a:br>
            <a:r>
              <a:rPr lang="en-US" sz="2400" dirty="0"/>
              <a:t>			SQL Project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r>
              <a:rPr lang="en-US" sz="1600" dirty="0">
                <a:latin typeface="Candara Light" panose="020E0502030303020204" pitchFamily="34" charset="0"/>
              </a:rPr>
              <a:t>Nandini More (15 Oct ds batch)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EEFE0-8802-8A7F-C7DD-FB9E168E6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BF2F21-A75E-9052-8AA2-679D4E8A5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55E66F-FA2B-A8B0-0B39-5DDBE48098FD}"/>
              </a:ext>
            </a:extLst>
          </p:cNvPr>
          <p:cNvSpPr txBox="1"/>
          <p:nvPr/>
        </p:nvSpPr>
        <p:spPr>
          <a:xfrm>
            <a:off x="1005375" y="844822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2.2 Top 10 delayed routes based on average delay hours: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Used </a:t>
            </a:r>
            <a:r>
              <a:rPr lang="en-US" sz="1800" b="1" cap="none" dirty="0"/>
              <a:t>order by </a:t>
            </a:r>
            <a:r>
              <a:rPr lang="en-US" sz="1800" cap="none" dirty="0"/>
              <a:t>on </a:t>
            </a:r>
            <a:r>
              <a:rPr lang="en-US" sz="1800" b="1" cap="none" dirty="0"/>
              <a:t>aggregated column </a:t>
            </a:r>
            <a:r>
              <a:rPr lang="en-US" sz="1800" cap="none" dirty="0"/>
              <a:t>avg(calc_delay_hours) and ordered them by desc.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5BBA-7461-5308-3C11-78F18799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34" y="2352927"/>
            <a:ext cx="5128704" cy="38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23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E4200-0D0A-B4BF-91AC-A98612CDB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A58EA-90DC-EE08-4BD5-A26356FD1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5E745C-65E3-18F9-1FA7-A702D9850642}"/>
              </a:ext>
            </a:extLst>
          </p:cNvPr>
          <p:cNvSpPr txBox="1"/>
          <p:nvPr/>
        </p:nvSpPr>
        <p:spPr>
          <a:xfrm>
            <a:off x="914400" y="824502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2.3 Window function to rank shipments by delay for each warehouse 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Used </a:t>
            </a:r>
            <a:r>
              <a:rPr lang="en-US" b="1" dirty="0"/>
              <a:t>window function rank </a:t>
            </a:r>
            <a:r>
              <a:rPr lang="en-US" dirty="0"/>
              <a:t>to rank all the warehouses based on average delay hours.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00D2F-1707-B5E8-FE7C-36CC1C3A4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20" y="2159336"/>
            <a:ext cx="4861981" cy="419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21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3B114-2089-046D-FF92-9B5705D29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62277-CCD1-699C-42BB-34C4BB570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A8841-24F5-1ADF-EF74-F0ED6D81EEA0}"/>
              </a:ext>
            </a:extLst>
          </p:cNvPr>
          <p:cNvSpPr txBox="1"/>
          <p:nvPr/>
        </p:nvSpPr>
        <p:spPr>
          <a:xfrm>
            <a:off x="1005374" y="783862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2.4 Average delay per delivery type 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Performed </a:t>
            </a:r>
            <a:r>
              <a:rPr lang="en-US" sz="1800" b="1" cap="none" dirty="0"/>
              <a:t>inner join </a:t>
            </a:r>
            <a:r>
              <a:rPr lang="en-US" sz="1800" cap="none" dirty="0"/>
              <a:t>on </a:t>
            </a:r>
            <a:r>
              <a:rPr lang="en-US" sz="1800" b="1" cap="none" dirty="0"/>
              <a:t>Orders </a:t>
            </a:r>
            <a:r>
              <a:rPr lang="en-US" sz="1800" cap="none" dirty="0"/>
              <a:t>and</a:t>
            </a:r>
            <a:r>
              <a:rPr lang="en-US" sz="1800" b="1" cap="none" dirty="0"/>
              <a:t> Shipments </a:t>
            </a:r>
            <a:r>
              <a:rPr lang="en-US" sz="1800" cap="none" dirty="0"/>
              <a:t>to join the common tables and then performed </a:t>
            </a:r>
            <a:r>
              <a:rPr lang="en-US" sz="1800" b="1" cap="none" dirty="0"/>
              <a:t>group by </a:t>
            </a:r>
            <a:r>
              <a:rPr lang="en-US" sz="1800" cap="none" dirty="0"/>
              <a:t>on delivery_type 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B817A-B922-029A-EE62-78F5B12A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618" y="2374959"/>
            <a:ext cx="5037257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0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/>
          <a:p>
            <a:r>
              <a:rPr lang="en-US" sz="2800" dirty="0"/>
              <a:t>Task 3 – Route optimization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BE2689-950B-BB86-55FE-A312C03B42C3}"/>
              </a:ext>
            </a:extLst>
          </p:cNvPr>
          <p:cNvSpPr txBox="1"/>
          <p:nvPr/>
        </p:nvSpPr>
        <p:spPr>
          <a:xfrm>
            <a:off x="1005374" y="1698262"/>
            <a:ext cx="798622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3.1 Average Transit time across all shipments: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Inner join </a:t>
            </a:r>
            <a:r>
              <a:rPr lang="en-US" dirty="0"/>
              <a:t>on shipments and routes and selected </a:t>
            </a:r>
            <a:r>
              <a:rPr lang="en-US" b="1" dirty="0"/>
              <a:t>average_transit_time_hours</a:t>
            </a:r>
            <a:r>
              <a:rPr lang="en-US" dirty="0"/>
              <a:t>. 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DEC65B-D35C-89C5-821A-62EEEB83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530" y="2566799"/>
            <a:ext cx="5425910" cy="397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3304-0CAA-93DF-2283-B28F5F7B9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B34E6-9B2C-5A7C-2F11-8FBEBBB17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CF707-2769-9F31-59E7-308AE782DE32}"/>
              </a:ext>
            </a:extLst>
          </p:cNvPr>
          <p:cNvSpPr txBox="1"/>
          <p:nvPr/>
        </p:nvSpPr>
        <p:spPr>
          <a:xfrm>
            <a:off x="914400" y="722902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3.2 Average delay per route: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Aggregated</a:t>
            </a:r>
            <a:r>
              <a:rPr lang="en-US" dirty="0"/>
              <a:t> average delay as delay and </a:t>
            </a:r>
            <a:r>
              <a:rPr lang="en-US" b="1" dirty="0"/>
              <a:t>grouped by route ids </a:t>
            </a:r>
            <a:r>
              <a:rPr lang="en-US" dirty="0"/>
              <a:t>so we could get average delay per route.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DF703-84A4-7742-7B42-D8B74C394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38" y="1933381"/>
            <a:ext cx="5364945" cy="420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23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2556F-0343-4FD8-7A3A-1827BDA0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DBBF4-9179-0A0C-4EB1-A13E3C571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FD3CA5-0F38-E227-31FE-188C475F16FD}"/>
              </a:ext>
            </a:extLst>
          </p:cNvPr>
          <p:cNvSpPr txBox="1"/>
          <p:nvPr/>
        </p:nvSpPr>
        <p:spPr>
          <a:xfrm>
            <a:off x="914400" y="722902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3.3 Distance-to-time efficiency ratio: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Calculated distance-to-time ratio using </a:t>
            </a:r>
            <a:r>
              <a:rPr lang="en-US" b="1" dirty="0"/>
              <a:t>select statement </a:t>
            </a:r>
            <a:r>
              <a:rPr lang="en-US" dirty="0"/>
              <a:t>so that the size of the table does not unnecessarily increase.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CFD4D-DAC2-9A6E-3460-AF8B3D228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67" y="1937191"/>
            <a:ext cx="6081287" cy="460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3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AC567-9CA5-64E6-BD8E-D49AF9CD9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0947D6-EE7E-DB54-8D15-DF77AB86F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36D29-369B-A6DE-116F-9BEF8AC9C5EF}"/>
              </a:ext>
            </a:extLst>
          </p:cNvPr>
          <p:cNvSpPr txBox="1"/>
          <p:nvPr/>
        </p:nvSpPr>
        <p:spPr>
          <a:xfrm>
            <a:off x="914400" y="722902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3.4 Top 3 worst efficiency routes: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Order by </a:t>
            </a:r>
            <a:r>
              <a:rPr lang="en-US" dirty="0"/>
              <a:t>asc based on the distance-to-time ratio and then set the </a:t>
            </a:r>
            <a:r>
              <a:rPr lang="en-US" b="1" dirty="0"/>
              <a:t>limit</a:t>
            </a:r>
            <a:r>
              <a:rPr lang="en-US" dirty="0"/>
              <a:t> to 3 to find top 3 worst efficiency routes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96E1F-3610-CA67-5494-D229CD7B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25" y="2231007"/>
            <a:ext cx="5448772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372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70AAA-DABA-43D0-8410-03A997B31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D0472-D3F9-8ACC-9AF4-8FA5F88D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2A38D-951A-CCDD-4C21-068008E22B45}"/>
              </a:ext>
            </a:extLst>
          </p:cNvPr>
          <p:cNvSpPr txBox="1"/>
          <p:nvPr/>
        </p:nvSpPr>
        <p:spPr>
          <a:xfrm>
            <a:off x="914400" y="722902"/>
            <a:ext cx="897255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3.6 Recommend potential routes for optimization: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Routes with route_id R003, R015 and R006 have the worst distance-to-time efficiency, thus should be optimized better by </a:t>
            </a:r>
            <a:r>
              <a:rPr lang="en-US" b="1" dirty="0"/>
              <a:t>changing the route so that the distance decreases</a:t>
            </a:r>
            <a:r>
              <a:rPr lang="en-US" dirty="0"/>
              <a:t> and </a:t>
            </a:r>
            <a:r>
              <a:rPr lang="en-US" b="1" dirty="0"/>
              <a:t>avg transit time also decreases </a:t>
            </a:r>
            <a:r>
              <a:rPr lang="en-US" dirty="0"/>
              <a:t>thus having </a:t>
            </a:r>
            <a:r>
              <a:rPr lang="en-US" b="1" dirty="0"/>
              <a:t>better efficiency</a:t>
            </a:r>
            <a:r>
              <a:rPr lang="en-US" dirty="0"/>
              <a:t>.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E686A-A798-B54B-DE8D-7BB61D61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45" y="2548317"/>
            <a:ext cx="5448772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24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8688934" cy="1448747"/>
          </a:xfrm>
        </p:spPr>
        <p:txBody>
          <a:bodyPr>
            <a:normAutofit/>
          </a:bodyPr>
          <a:lstStyle/>
          <a:p>
            <a:r>
              <a:rPr lang="en-US" sz="2800" dirty="0"/>
              <a:t>Task 4 – warehouse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555410"/>
            <a:ext cx="9498228" cy="14487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4.1 Top 3 warehouses with the highest average delay in shipments dispatched.</a:t>
            </a:r>
          </a:p>
          <a:p>
            <a:pPr marL="0" indent="0">
              <a:buNone/>
            </a:pPr>
            <a:r>
              <a:rPr lang="en-US" b="1" dirty="0"/>
              <a:t>Joined</a:t>
            </a:r>
            <a:r>
              <a:rPr lang="en-US" dirty="0"/>
              <a:t> tables dhl_warehouses and </a:t>
            </a:r>
            <a:r>
              <a:rPr lang="en-US" dirty="0" err="1"/>
              <a:t>dhl_shipments</a:t>
            </a:r>
            <a:r>
              <a:rPr lang="en-US" dirty="0"/>
              <a:t>, filtered using </a:t>
            </a:r>
            <a:r>
              <a:rPr lang="en-US" b="1" dirty="0"/>
              <a:t>where clause </a:t>
            </a:r>
            <a:r>
              <a:rPr lang="en-US" dirty="0"/>
              <a:t>where the shipments were in transit, applied </a:t>
            </a:r>
            <a:r>
              <a:rPr lang="en-US" b="1" dirty="0"/>
              <a:t>group by</a:t>
            </a:r>
            <a:r>
              <a:rPr lang="en-US" dirty="0"/>
              <a:t>, </a:t>
            </a:r>
            <a:r>
              <a:rPr lang="en-US" b="1" dirty="0"/>
              <a:t>order by </a:t>
            </a:r>
            <a:r>
              <a:rPr lang="en-US" dirty="0"/>
              <a:t>and </a:t>
            </a:r>
            <a:r>
              <a:rPr lang="en-US" b="1" dirty="0"/>
              <a:t>limit</a:t>
            </a:r>
            <a:r>
              <a:rPr lang="en-US" dirty="0"/>
              <a:t> operations on query.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4CBF2-8727-47CF-BFF4-85F3FEB61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29" y="3077860"/>
            <a:ext cx="5654530" cy="24157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12F8CA-621A-8406-0F3D-FE67E2DA2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88" y="3240381"/>
            <a:ext cx="2842506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6F33A-EDA6-57FF-2E75-81449D61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80A9-5716-8548-1D79-1F87FD1EF7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5546" y="789291"/>
            <a:ext cx="9498228" cy="14487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4.2 Total shipments vs delayed shipments for each warehouse</a:t>
            </a:r>
          </a:p>
          <a:p>
            <a:pPr marL="0" indent="0">
              <a:buNone/>
            </a:pPr>
            <a:r>
              <a:rPr lang="en-US" dirty="0"/>
              <a:t>Used </a:t>
            </a:r>
            <a:r>
              <a:rPr lang="en-US" b="1" dirty="0"/>
              <a:t>aggregated functions </a:t>
            </a:r>
            <a:r>
              <a:rPr lang="en-US" dirty="0"/>
              <a:t>and </a:t>
            </a:r>
            <a:r>
              <a:rPr lang="en-US" b="1" dirty="0"/>
              <a:t>Group by </a:t>
            </a:r>
            <a:r>
              <a:rPr lang="en-US" dirty="0"/>
              <a:t>clause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6B0667-7BA8-F83A-2592-3CF9A32A3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5A013A-9640-DDEB-DA31-772AF3A1B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932" y="1889574"/>
            <a:ext cx="7597798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8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Project objective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dirty="0"/>
              <a:t>Build a </a:t>
            </a:r>
            <a:r>
              <a:rPr lang="en-US" b="1" dirty="0"/>
              <a:t>logistics analytics system </a:t>
            </a:r>
            <a:r>
              <a:rPr lang="en-US" dirty="0"/>
              <a:t>to analyze </a:t>
            </a:r>
            <a:r>
              <a:rPr lang="en-US" b="1" dirty="0"/>
              <a:t>shipment performance</a:t>
            </a:r>
            <a:r>
              <a:rPr lang="en-US" dirty="0"/>
              <a:t>, </a:t>
            </a:r>
            <a:r>
              <a:rPr lang="en-US" b="1" dirty="0"/>
              <a:t>optimize routes </a:t>
            </a:r>
            <a:r>
              <a:rPr lang="en-US" dirty="0"/>
              <a:t>and </a:t>
            </a:r>
            <a:r>
              <a:rPr lang="en-US" b="1" dirty="0"/>
              <a:t>enhance delivery efficiency </a:t>
            </a:r>
            <a:r>
              <a:rPr lang="en-US" dirty="0"/>
              <a:t>across DHL’s global network.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7ED79-9B0F-A314-0FF7-0420238D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CD585-6522-AC3C-E1D7-3F715C1807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5546" y="789291"/>
            <a:ext cx="9498228" cy="14487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4.3 CTE to identify warehouses where avg delay &gt; global delay</a:t>
            </a:r>
          </a:p>
          <a:p>
            <a:pPr marL="0" indent="0">
              <a:buNone/>
            </a:pPr>
            <a:r>
              <a:rPr lang="en-US" dirty="0"/>
              <a:t>Defined global delay as an average of delay across all warehouses, used </a:t>
            </a:r>
            <a:r>
              <a:rPr lang="en-US" b="1" dirty="0"/>
              <a:t>CTE</a:t>
            </a:r>
            <a:r>
              <a:rPr lang="en-US" dirty="0"/>
              <a:t>, </a:t>
            </a:r>
            <a:r>
              <a:rPr lang="en-US" b="1" dirty="0"/>
              <a:t>group by clause</a:t>
            </a:r>
            <a:r>
              <a:rPr lang="en-US" dirty="0"/>
              <a:t> and </a:t>
            </a:r>
            <a:r>
              <a:rPr lang="en-US" b="1" dirty="0"/>
              <a:t>aggregated functions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BBEFA-FE47-6932-20DE-60321D0E7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CC9DA-19AF-C839-55D2-566D07B3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59" y="2031388"/>
            <a:ext cx="7300593" cy="3833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18B15-11A9-7802-4045-DC4FD6FA2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712" y="2142334"/>
            <a:ext cx="3871295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07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4353-CC96-1584-2A74-B5DA20C5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598AB-B731-924B-3E3E-C02AA7B4AC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5546" y="789291"/>
            <a:ext cx="9943894" cy="14487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4.4 Rank all warehouses based on on-time delivery percentage</a:t>
            </a:r>
          </a:p>
          <a:p>
            <a:pPr marL="0" indent="0">
              <a:buNone/>
            </a:pPr>
            <a:r>
              <a:rPr lang="en-US" dirty="0"/>
              <a:t>Used </a:t>
            </a:r>
            <a:r>
              <a:rPr lang="en-US" b="1" dirty="0"/>
              <a:t>aggregated functions</a:t>
            </a:r>
            <a:r>
              <a:rPr lang="en-US" dirty="0"/>
              <a:t>, </a:t>
            </a:r>
            <a:r>
              <a:rPr lang="en-US" b="1" dirty="0"/>
              <a:t>group by </a:t>
            </a:r>
            <a:r>
              <a:rPr lang="en-US" dirty="0"/>
              <a:t>and </a:t>
            </a:r>
            <a:r>
              <a:rPr lang="en-US" b="1" dirty="0"/>
              <a:t>order by </a:t>
            </a:r>
            <a:r>
              <a:rPr lang="en-US" dirty="0"/>
              <a:t>to display warehouses in ascending order of their on-time delivery percentage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333AA-9265-5E75-14FF-1F5A33E44A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96A2C-45F7-78C4-92A9-25C002349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26" y="2009167"/>
            <a:ext cx="6805250" cy="423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32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/>
          <a:p>
            <a:r>
              <a:rPr lang="en-US" sz="2800" dirty="0"/>
              <a:t>Task 5 – delivery agent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1536217"/>
            <a:ext cx="10124304" cy="1198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5.1 Rank delivery agents per route by on-time delivery percentage</a:t>
            </a:r>
          </a:p>
          <a:p>
            <a:pPr marL="0" indent="0">
              <a:buNone/>
            </a:pPr>
            <a:r>
              <a:rPr lang="en-US" dirty="0"/>
              <a:t>Created a </a:t>
            </a:r>
            <a:r>
              <a:rPr lang="en-US" b="1" dirty="0"/>
              <a:t>view</a:t>
            </a:r>
            <a:r>
              <a:rPr lang="en-US" dirty="0"/>
              <a:t> to calculate on delivery percentage, used a </a:t>
            </a:r>
            <a:r>
              <a:rPr lang="en-US" b="1" dirty="0"/>
              <a:t>window function rank()</a:t>
            </a:r>
            <a:r>
              <a:rPr lang="en-US" dirty="0"/>
              <a:t> on the view to analyze delivery agent’s performance.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24E32C-EBDF-B7E5-97E9-5C05235A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05" y="2949146"/>
            <a:ext cx="8016935" cy="2651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49695B-240A-47E4-364B-D6FBDE31A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1851" y="3003347"/>
            <a:ext cx="3307367" cy="25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20E31-EEBA-A3EE-5E80-EFA1FD277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C362-AC0B-C1F3-3072-52A55EF8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5545" y="657491"/>
            <a:ext cx="10124304" cy="1198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5.2 Find agents whose on-time percent is below 85%</a:t>
            </a:r>
          </a:p>
          <a:p>
            <a:pPr marL="0" indent="0">
              <a:buNone/>
            </a:pPr>
            <a:r>
              <a:rPr lang="en-US" dirty="0"/>
              <a:t>Aggregated values across all shipments and agents, used </a:t>
            </a:r>
            <a:r>
              <a:rPr lang="en-US" b="1" dirty="0"/>
              <a:t>group by </a:t>
            </a:r>
            <a:r>
              <a:rPr lang="en-US" dirty="0"/>
              <a:t>along with </a:t>
            </a:r>
            <a:r>
              <a:rPr lang="en-US" b="1" dirty="0"/>
              <a:t>the having clause</a:t>
            </a:r>
            <a:r>
              <a:rPr lang="en-US" dirty="0"/>
              <a:t> to find agents with on-time percent &lt; 85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FF100B-AE6B-ED35-B506-37EFB3614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3A7F0-5813-D9AF-996B-B826B375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57" y="1856754"/>
            <a:ext cx="7247248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18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2F27A-DB02-7D32-7972-86BB0ED25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C9A66-5E91-A701-6636-F966C91428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15545" y="657491"/>
            <a:ext cx="10124304" cy="11987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5.3 Compare average rating and experience of top 5 vs bottom 5 agents</a:t>
            </a:r>
          </a:p>
          <a:p>
            <a:pPr marL="0" indent="0">
              <a:buNone/>
            </a:pPr>
            <a:r>
              <a:rPr lang="en-US" dirty="0"/>
              <a:t>Created 2 separate </a:t>
            </a:r>
            <a:r>
              <a:rPr lang="en-US" b="1" dirty="0"/>
              <a:t>views</a:t>
            </a:r>
            <a:r>
              <a:rPr lang="en-US" dirty="0"/>
              <a:t> to calculate top 5 and bottom 5 agents, then used </a:t>
            </a:r>
            <a:r>
              <a:rPr lang="en-US" b="1" dirty="0"/>
              <a:t>union all </a:t>
            </a:r>
            <a:r>
              <a:rPr lang="en-US" dirty="0"/>
              <a:t>on both the views to get result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16DF9-3F2A-0BAA-EF92-5F613972A4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ED77F-2C85-637D-54CC-7CAA68183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73" y="2068092"/>
            <a:ext cx="7824537" cy="36002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5B25C2-1E46-63C9-F94F-69C264813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264" y="2068092"/>
            <a:ext cx="3592263" cy="36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6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D9CDD-F633-38A2-1D21-D54B89782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04B72-0029-869F-C0B0-50D2D929C1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7264" y="921102"/>
            <a:ext cx="6351374" cy="5224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5.4 Suggest training or workload balancing strategies for low performing agents</a:t>
            </a:r>
          </a:p>
          <a:p>
            <a:pPr marL="0" indent="0">
              <a:buNone/>
            </a:pPr>
            <a:r>
              <a:rPr lang="en-US" dirty="0"/>
              <a:t>As we can see in the table, the avg rating across low performing and high performing agents is almost equal, but there is a difference in </a:t>
            </a:r>
            <a:r>
              <a:rPr lang="en-US" b="1" dirty="0"/>
              <a:t>experience years</a:t>
            </a:r>
            <a:r>
              <a:rPr lang="en-US" dirty="0"/>
              <a:t>, the low performing agents have slightly more experience than high performing ones.</a:t>
            </a:r>
          </a:p>
          <a:p>
            <a:pPr marL="0" indent="0">
              <a:buNone/>
            </a:pPr>
            <a:r>
              <a:rPr lang="en-US" dirty="0"/>
              <a:t>Thus a </a:t>
            </a:r>
            <a:r>
              <a:rPr lang="en-US" b="1" dirty="0"/>
              <a:t>Refresher Training session </a:t>
            </a:r>
            <a:r>
              <a:rPr lang="en-US" dirty="0"/>
              <a:t>should be organized for agents with a certain experience level so that they can be </a:t>
            </a:r>
            <a:r>
              <a:rPr lang="en-US" b="1" dirty="0"/>
              <a:t>upskilled again </a:t>
            </a:r>
            <a:r>
              <a:rPr lang="en-US" dirty="0"/>
              <a:t>and can work alongside the younger workforce.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481E-1648-54AB-C62A-514ECC345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95111-10A4-000D-A3DF-4D279666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446" y="1504205"/>
            <a:ext cx="3592263" cy="367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/>
          <a:lstStyle/>
          <a:p>
            <a:r>
              <a:rPr lang="en-US" dirty="0"/>
              <a:t>Task 6 – shipment tracking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1471545"/>
            <a:ext cx="9885405" cy="868001"/>
          </a:xfrm>
        </p:spPr>
        <p:txBody>
          <a:bodyPr>
            <a:normAutofit fontScale="92500"/>
          </a:bodyPr>
          <a:lstStyle/>
          <a:p>
            <a:r>
              <a:rPr lang="en-US" dirty="0"/>
              <a:t>6.1 Display latest status along with latest delivery date for each shipment.</a:t>
            </a:r>
          </a:p>
          <a:p>
            <a:r>
              <a:rPr lang="en-US" dirty="0"/>
              <a:t>Used </a:t>
            </a:r>
            <a:r>
              <a:rPr lang="en-US" b="1" dirty="0"/>
              <a:t>Select statement </a:t>
            </a:r>
            <a:r>
              <a:rPr lang="en-US" dirty="0"/>
              <a:t>on dhl_shipments table to retrieve and display the said information.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0491E9-5B27-B1CF-31C8-60898565C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12" y="2354187"/>
            <a:ext cx="5677392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51D4-7BF3-AF66-EF20-9C4E39AD4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48A84-7B52-5D32-010B-7D774AD3F8B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0259" y="491242"/>
            <a:ext cx="9885405" cy="1419936"/>
          </a:xfrm>
        </p:spPr>
        <p:txBody>
          <a:bodyPr>
            <a:normAutofit/>
          </a:bodyPr>
          <a:lstStyle/>
          <a:p>
            <a:r>
              <a:rPr lang="en-US" dirty="0"/>
              <a:t>6.2 Identify routes where majority shipments are ‘In Transit’ or ‘Returned’</a:t>
            </a:r>
          </a:p>
          <a:p>
            <a:r>
              <a:rPr lang="en-US" dirty="0"/>
              <a:t>Used </a:t>
            </a:r>
            <a:r>
              <a:rPr lang="en-US" b="1" dirty="0"/>
              <a:t>aggregate functions </a:t>
            </a:r>
            <a:r>
              <a:rPr lang="en-US" dirty="0"/>
              <a:t>along with </a:t>
            </a:r>
            <a:r>
              <a:rPr lang="en-US" b="1" dirty="0"/>
              <a:t>IN operator </a:t>
            </a:r>
            <a:r>
              <a:rPr lang="en-US" dirty="0"/>
              <a:t>and identified top 5 routes where majority shipments are still ‘In Transit’ or ‘Returned’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DFE9F4-0E54-F858-4485-550F48A17B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5EFFEC-36B0-FAD6-61F7-53EEDC5C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69" y="1911178"/>
            <a:ext cx="9510584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15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A7AE5-CDAB-9D99-50B7-30CA54E61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3FD0-D1B1-DCE3-E5B5-6F8E70464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0259" y="491242"/>
            <a:ext cx="9885405" cy="983331"/>
          </a:xfrm>
        </p:spPr>
        <p:txBody>
          <a:bodyPr>
            <a:normAutofit/>
          </a:bodyPr>
          <a:lstStyle/>
          <a:p>
            <a:r>
              <a:rPr lang="en-US" dirty="0"/>
              <a:t>6.3 Find the most frequent delay reasons</a:t>
            </a:r>
          </a:p>
          <a:p>
            <a:r>
              <a:rPr lang="en-US" dirty="0"/>
              <a:t>Used </a:t>
            </a:r>
            <a:r>
              <a:rPr lang="en-US" b="1" dirty="0"/>
              <a:t>count</a:t>
            </a:r>
            <a:r>
              <a:rPr lang="en-US" dirty="0"/>
              <a:t> and </a:t>
            </a:r>
            <a:r>
              <a:rPr lang="en-US" b="1" dirty="0"/>
              <a:t>group by </a:t>
            </a:r>
            <a:r>
              <a:rPr lang="en-US" dirty="0"/>
              <a:t>to identify the most frequent delay reasons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5D560-F9B1-DB80-D95A-7423C89B6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8FD9A-820F-F7D2-5081-DF4EB422D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49" y="1773654"/>
            <a:ext cx="442760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75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13A30-27FF-0AC3-46B8-5AE16E28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2196F-CA39-468B-BAD1-D2C7B14123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0259" y="491242"/>
            <a:ext cx="9885405" cy="12824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6.4 Identify order with exceptionally high delays</a:t>
            </a:r>
          </a:p>
          <a:p>
            <a:r>
              <a:rPr lang="en-US" dirty="0"/>
              <a:t>Identified orders with delay hours over 120 and ordered them in descending order to identify </a:t>
            </a:r>
            <a:r>
              <a:rPr lang="en-US" b="1" dirty="0"/>
              <a:t>potential causes </a:t>
            </a:r>
            <a:r>
              <a:rPr lang="en-US" dirty="0"/>
              <a:t>such as </a:t>
            </a:r>
            <a:r>
              <a:rPr lang="en-US" b="1" dirty="0"/>
              <a:t>specific routes</a:t>
            </a:r>
            <a:r>
              <a:rPr lang="en-US" dirty="0"/>
              <a:t>, </a:t>
            </a:r>
            <a:r>
              <a:rPr lang="en-US" b="1" dirty="0"/>
              <a:t>warehouses</a:t>
            </a:r>
            <a:r>
              <a:rPr lang="en-US" dirty="0"/>
              <a:t> or a certain delay reason such as </a:t>
            </a:r>
            <a:r>
              <a:rPr lang="en-US" b="1" dirty="0"/>
              <a:t>traffic or weather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D3512-7D81-7424-DE2D-F8D6CA611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E6DA6-29F4-EF8B-EB79-6AAAC537B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99031"/>
            <a:ext cx="10211685" cy="42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1310639"/>
            <a:ext cx="10841037" cy="2689629"/>
          </a:xfrm>
        </p:spPr>
        <p:txBody>
          <a:bodyPr/>
          <a:lstStyle/>
          <a:p>
            <a:r>
              <a:rPr lang="en-US" dirty="0"/>
              <a:t>Questions to answer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3041" y="4172990"/>
            <a:ext cx="10739120" cy="2389736"/>
          </a:xfrm>
        </p:spPr>
        <p:txBody>
          <a:bodyPr/>
          <a:lstStyle/>
          <a:p>
            <a:pPr marL="457200" indent="-457200">
              <a:buFont typeface="+mj-lt"/>
              <a:buAutoNum type="alphaLcPeriod"/>
            </a:pPr>
            <a:r>
              <a:rPr lang="en-US" dirty="0"/>
              <a:t>Identify Delay patterns and operational inefficiencies.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Optimize hub and route combinations for improved transit times.</a:t>
            </a:r>
          </a:p>
          <a:p>
            <a:pPr marL="457200" indent="-457200">
              <a:buFont typeface="+mj-lt"/>
              <a:buAutoNum type="alphaLcPeriod"/>
            </a:pPr>
            <a:r>
              <a:rPr lang="en-US" dirty="0"/>
              <a:t>Analyze agent and warehouse-level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/>
              <a:t>Task 7 – advanced kpi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0F2DF-EBF8-35C3-CAB6-479C8DA54636}"/>
              </a:ext>
            </a:extLst>
          </p:cNvPr>
          <p:cNvSpPr txBox="1"/>
          <p:nvPr/>
        </p:nvSpPr>
        <p:spPr>
          <a:xfrm>
            <a:off x="923545" y="1578168"/>
            <a:ext cx="98268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7.1 Average delivery delay per source country</a:t>
            </a:r>
          </a:p>
          <a:p>
            <a:r>
              <a:rPr lang="en-US" sz="2000" dirty="0"/>
              <a:t>Performed </a:t>
            </a:r>
            <a:r>
              <a:rPr lang="en-US" sz="2000" b="1" dirty="0"/>
              <a:t>inner join </a:t>
            </a:r>
            <a:r>
              <a:rPr lang="en-US" sz="2000" dirty="0"/>
              <a:t>on tables routes and shipments and the </a:t>
            </a:r>
            <a:r>
              <a:rPr lang="en-US" sz="2000" b="1" dirty="0"/>
              <a:t>aggregated</a:t>
            </a:r>
            <a:r>
              <a:rPr lang="en-US" sz="2000" dirty="0"/>
              <a:t> delay hours, </a:t>
            </a:r>
            <a:r>
              <a:rPr lang="en-US" sz="2000" b="1" dirty="0"/>
              <a:t>grouped by </a:t>
            </a:r>
            <a:r>
              <a:rPr lang="en-US" sz="2000" dirty="0"/>
              <a:t>every source country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F75D31-2497-2C95-74D0-A025CDE7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506" y="2593831"/>
            <a:ext cx="4848299" cy="406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2A5C5-EB4B-283D-545B-292657267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41CD34-D38B-12B4-CC70-0DFB3ADD8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6EBFB-C2D4-7E74-ED24-F8EB6C2489AA}"/>
              </a:ext>
            </a:extLst>
          </p:cNvPr>
          <p:cNvSpPr txBox="1"/>
          <p:nvPr/>
        </p:nvSpPr>
        <p:spPr>
          <a:xfrm>
            <a:off x="914400" y="894427"/>
            <a:ext cx="98268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7.2 On time delivery percentage</a:t>
            </a:r>
          </a:p>
          <a:p>
            <a:r>
              <a:rPr lang="en-US" sz="2000" dirty="0"/>
              <a:t>Calculated on time delivery percentage by using </a:t>
            </a:r>
            <a:r>
              <a:rPr lang="en-US" sz="2000" b="1" dirty="0"/>
              <a:t>select statement </a:t>
            </a:r>
            <a:r>
              <a:rPr lang="en-US" sz="2000" dirty="0"/>
              <a:t>to calculate an aggregated value across the entire shipments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A0110-A77B-A003-170A-426728E4B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026" y="2398629"/>
            <a:ext cx="6668078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E3BB-38DD-EAB7-96B2-165D550BD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37B0E-045D-8A87-5EF1-B40778D7E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B7A0C1-34DE-2DDF-8354-CD6ABE899587}"/>
              </a:ext>
            </a:extLst>
          </p:cNvPr>
          <p:cNvSpPr txBox="1"/>
          <p:nvPr/>
        </p:nvSpPr>
        <p:spPr>
          <a:xfrm>
            <a:off x="914400" y="894427"/>
            <a:ext cx="98268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7.3 Average Delay per route</a:t>
            </a:r>
          </a:p>
          <a:p>
            <a:r>
              <a:rPr lang="en-US" sz="2000" dirty="0"/>
              <a:t>Used </a:t>
            </a:r>
            <a:r>
              <a:rPr lang="en-US" sz="2000" b="1" dirty="0"/>
              <a:t>aggregated values</a:t>
            </a:r>
            <a:r>
              <a:rPr lang="en-US" sz="2000" dirty="0"/>
              <a:t>, </a:t>
            </a:r>
            <a:r>
              <a:rPr lang="en-US" sz="2000" b="1" dirty="0"/>
              <a:t>aliases</a:t>
            </a:r>
            <a:r>
              <a:rPr lang="en-US" sz="2000" dirty="0"/>
              <a:t> and </a:t>
            </a:r>
            <a:r>
              <a:rPr lang="en-US" sz="2000" b="1" dirty="0"/>
              <a:t>group by </a:t>
            </a:r>
            <a:r>
              <a:rPr lang="en-US" sz="2000" dirty="0"/>
              <a:t>function to calculate average delay per route using shipments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A87F5-D960-A6E1-CF83-65C7C5154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618" y="1974378"/>
            <a:ext cx="4747671" cy="441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11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CEBC6-D0C4-5F3C-3434-B94B19C6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C112-BAE4-3A22-E5CF-EC6A46672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34523-F7F9-9DE9-2F90-08F6C3C8B7E6}"/>
              </a:ext>
            </a:extLst>
          </p:cNvPr>
          <p:cNvSpPr txBox="1"/>
          <p:nvPr/>
        </p:nvSpPr>
        <p:spPr>
          <a:xfrm>
            <a:off x="914400" y="894427"/>
            <a:ext cx="982683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7.4 Warehouse utilization percentage</a:t>
            </a:r>
          </a:p>
          <a:p>
            <a:r>
              <a:rPr lang="en-US" sz="2000" dirty="0"/>
              <a:t>Calculated percent using aggregated functions, used </a:t>
            </a:r>
            <a:r>
              <a:rPr lang="en-US" sz="2000" b="1" dirty="0"/>
              <a:t>join</a:t>
            </a:r>
            <a:r>
              <a:rPr lang="en-US" sz="2000" dirty="0"/>
              <a:t> on warehouses and shipments, used </a:t>
            </a:r>
            <a:r>
              <a:rPr lang="en-US" sz="2000" b="1" dirty="0"/>
              <a:t>group by</a:t>
            </a:r>
            <a:r>
              <a:rPr lang="en-US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2D5CE-2491-727F-04E7-9E8EB127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50" y="2001546"/>
            <a:ext cx="554784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3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46BEF-FDA7-4B4C-1BB9-B28279197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14A7D-6FEB-5978-FB83-C503D2716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B6A9A-9FE3-4C1F-8D94-400231DB7AF4}"/>
              </a:ext>
            </a:extLst>
          </p:cNvPr>
          <p:cNvSpPr txBox="1"/>
          <p:nvPr/>
        </p:nvSpPr>
        <p:spPr>
          <a:xfrm>
            <a:off x="914400" y="894427"/>
            <a:ext cx="982683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 TASK 9 – VIDEO SUBMISSION</a:t>
            </a:r>
          </a:p>
          <a:p>
            <a:endParaRPr lang="en-US" sz="2000" dirty="0"/>
          </a:p>
          <a:p>
            <a:r>
              <a:rPr lang="en-US" sz="2000" dirty="0"/>
              <a:t>One Drive link  -https://drive.google.com/file/d/1zt1TRg7nyLJOsj7Q8vKGrI4Fbcyel3Cj/view?usp=sharing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2344151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Nandini More</a:t>
            </a:r>
          </a:p>
          <a:p>
            <a:r>
              <a:rPr lang="en-US" dirty="0"/>
              <a:t>15 October</a:t>
            </a:r>
          </a:p>
          <a:p>
            <a:r>
              <a:rPr lang="en-US" dirty="0"/>
              <a:t>Data Science Batch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Task 1 – </a:t>
            </a:r>
            <a:r>
              <a:rPr lang="en-US" sz="2800" cap="none" dirty="0"/>
              <a:t>DATA CLEANING &amp; PREPARATION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604963"/>
            <a:ext cx="7273638" cy="4155757"/>
          </a:xfrm>
        </p:spPr>
        <p:txBody>
          <a:bodyPr/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cap="none" dirty="0"/>
              <a:t>1.1 Identify and delete duplicate Order_ID and </a:t>
            </a:r>
            <a:r>
              <a:rPr lang="en-US" sz="2000" cap="none" dirty="0" err="1"/>
              <a:t>Shipment_ID</a:t>
            </a:r>
            <a:r>
              <a:rPr lang="en-US" sz="2000" cap="none" dirty="0"/>
              <a:t>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No duplicate IDs were found</a:t>
            </a:r>
            <a:endParaRPr lang="en-US" sz="2000" b="1" cap="none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F57651-82AC-0C30-19C4-9DBF7C6B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99" y="2836960"/>
            <a:ext cx="4702625" cy="348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7BAD35-3DC6-654F-DAE8-8306798A3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391" y="2836959"/>
            <a:ext cx="4702625" cy="348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9D999-C13C-B726-3FC1-9575913E3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A5E7E-45E2-85A5-EB2F-1AF7F9FE16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604963"/>
            <a:ext cx="7273638" cy="4155757"/>
          </a:xfrm>
        </p:spPr>
        <p:txBody>
          <a:bodyPr/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b="1" cap="none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DDCF6-2E0D-A66D-27C3-F52C84E450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D8127C-5DB5-D3DE-90CB-ECC2148A21DB}"/>
              </a:ext>
            </a:extLst>
          </p:cNvPr>
          <p:cNvSpPr txBox="1">
            <a:spLocks/>
          </p:cNvSpPr>
          <p:nvPr/>
        </p:nvSpPr>
        <p:spPr>
          <a:xfrm>
            <a:off x="1066798" y="1757363"/>
            <a:ext cx="7273638" cy="415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C5DA5-FB73-4928-C677-E23A551FEE8F}"/>
              </a:ext>
            </a:extLst>
          </p:cNvPr>
          <p:cNvSpPr txBox="1"/>
          <p:nvPr/>
        </p:nvSpPr>
        <p:spPr>
          <a:xfrm>
            <a:off x="1503217" y="957144"/>
            <a:ext cx="60960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1.2 Replace null </a:t>
            </a:r>
            <a:r>
              <a:rPr lang="en-US" sz="1800" cap="none" dirty="0" err="1"/>
              <a:t>Delay_</a:t>
            </a:r>
            <a:r>
              <a:rPr lang="en-US" dirty="0" err="1"/>
              <a:t>Hours</a:t>
            </a:r>
            <a:r>
              <a:rPr lang="en-US" dirty="0"/>
              <a:t> in the Shipments table</a:t>
            </a:r>
            <a:endParaRPr lang="en-US" sz="1800" cap="none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No null values were found</a:t>
            </a:r>
            <a:endParaRPr lang="en-US" sz="1800" b="1" cap="non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243538-9DDA-4657-FD6E-43153566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8" y="1909762"/>
            <a:ext cx="9800169" cy="24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9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19D0C-2F7A-9AA4-B90E-F9AFFABF6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CE0CE-AB3D-8003-75A9-DCB8B57640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604963"/>
            <a:ext cx="7273638" cy="4155757"/>
          </a:xfrm>
        </p:spPr>
        <p:txBody>
          <a:bodyPr/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b="1" cap="none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74B10-F160-8D68-B08C-D382994B8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33A45CE-C820-E163-C4E1-1DB5399E01A2}"/>
              </a:ext>
            </a:extLst>
          </p:cNvPr>
          <p:cNvSpPr txBox="1">
            <a:spLocks/>
          </p:cNvSpPr>
          <p:nvPr/>
        </p:nvSpPr>
        <p:spPr>
          <a:xfrm>
            <a:off x="1066798" y="1757363"/>
            <a:ext cx="7273638" cy="415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D4255-C6C6-B52C-82AD-DDDD9DDE53DF}"/>
              </a:ext>
            </a:extLst>
          </p:cNvPr>
          <p:cNvSpPr txBox="1"/>
          <p:nvPr/>
        </p:nvSpPr>
        <p:spPr>
          <a:xfrm>
            <a:off x="1503217" y="957144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1.3 Convert date columns into DateTime format:</a:t>
            </a:r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Modified all dates using </a:t>
            </a:r>
            <a:r>
              <a:rPr lang="en-US" b="1" dirty="0"/>
              <a:t>datetime function </a:t>
            </a:r>
            <a:r>
              <a:rPr lang="en-US" dirty="0"/>
              <a:t>to get the desired output i.e. YYYY-MM-DD HH:MM:SS</a:t>
            </a:r>
            <a:endParaRPr lang="en-US" sz="18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732F1-F082-3956-7A75-7B47C61D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65" y="2814320"/>
            <a:ext cx="1441962" cy="2722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67C49-A676-C30A-5378-5BBD781D0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403" y="2798493"/>
            <a:ext cx="2581860" cy="2722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01765-F5D9-AFEC-B532-966903229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864" y="2814320"/>
            <a:ext cx="1493520" cy="27229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5F183-DF3B-68D0-5979-F102F39FB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868" y="3113989"/>
            <a:ext cx="3628618" cy="6300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A7509C-0599-F0A0-A6A5-93AE714D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9044" y="4207033"/>
            <a:ext cx="3647442" cy="4130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24D5B4-39C6-79A0-B407-CEB6BABD7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9044" y="5063122"/>
            <a:ext cx="3647442" cy="33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3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DB755-B71E-D374-1EE6-6D936D137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0E61E-40B6-7D86-6575-597C747A192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604963"/>
            <a:ext cx="7273638" cy="4155757"/>
          </a:xfrm>
        </p:spPr>
        <p:txBody>
          <a:bodyPr/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b="1" cap="none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E1BFB-6A1A-001C-05B4-73D21A27B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99370B-9405-A50F-69C0-C45806E58053}"/>
              </a:ext>
            </a:extLst>
          </p:cNvPr>
          <p:cNvSpPr txBox="1">
            <a:spLocks/>
          </p:cNvSpPr>
          <p:nvPr/>
        </p:nvSpPr>
        <p:spPr>
          <a:xfrm>
            <a:off x="1066798" y="1757363"/>
            <a:ext cx="7273638" cy="415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6D7E8D-460C-C996-FA8C-794644C0A271}"/>
              </a:ext>
            </a:extLst>
          </p:cNvPr>
          <p:cNvSpPr txBox="1"/>
          <p:nvPr/>
        </p:nvSpPr>
        <p:spPr>
          <a:xfrm>
            <a:off x="1503216" y="957144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1.4 Ensure delivery_date &gt; pickup_date 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Used </a:t>
            </a:r>
            <a:r>
              <a:rPr lang="en-US" b="1" dirty="0"/>
              <a:t>comparison operator </a:t>
            </a:r>
            <a:r>
              <a:rPr lang="en-US" dirty="0"/>
              <a:t>on delivery_date and pickup_date to ensure correctness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C6BEF-3B10-98CC-4430-946AFE277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67" y="2798383"/>
            <a:ext cx="9762066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33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C9615-B1D0-59AA-32FA-5B64BAD1A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AF0E7-6020-1A2D-69AF-8104F5CC29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604963"/>
            <a:ext cx="7273638" cy="4155757"/>
          </a:xfrm>
        </p:spPr>
        <p:txBody>
          <a:bodyPr/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b="1" cap="none" dirty="0"/>
          </a:p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endParaRPr lang="en-US" sz="20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2B97B-86C3-0124-A03D-5DC98C99A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DC3A16-4E42-B417-F3D0-7E5B043408A0}"/>
              </a:ext>
            </a:extLst>
          </p:cNvPr>
          <p:cNvSpPr txBox="1">
            <a:spLocks/>
          </p:cNvSpPr>
          <p:nvPr/>
        </p:nvSpPr>
        <p:spPr>
          <a:xfrm>
            <a:off x="1066798" y="1757363"/>
            <a:ext cx="7273638" cy="4155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b="1"/>
          </a:p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2DD61-938A-06FD-103F-8B50EDA0F630}"/>
              </a:ext>
            </a:extLst>
          </p:cNvPr>
          <p:cNvSpPr txBox="1"/>
          <p:nvPr/>
        </p:nvSpPr>
        <p:spPr>
          <a:xfrm>
            <a:off x="1503216" y="957144"/>
            <a:ext cx="7986223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1.5 Validate referential Integrity: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Validated referential integrity between tables by </a:t>
            </a:r>
            <a:r>
              <a:rPr lang="en-US" b="1" dirty="0"/>
              <a:t>creating relationships </a:t>
            </a:r>
            <a:r>
              <a:rPr lang="en-US" dirty="0"/>
              <a:t>between them using foreign keys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E2F07-C853-1369-79EE-BF0A4028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0" y="2655486"/>
            <a:ext cx="5441152" cy="2004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F4AC6-F64A-4B02-F19D-66533D6D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61" y="2617649"/>
            <a:ext cx="4953429" cy="248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7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/>
          <a:p>
            <a:r>
              <a:rPr lang="en-US" sz="2800" dirty="0"/>
              <a:t>Task 2 – Delivery delay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694B6-F0E9-C646-976B-3A08D5CBA106}"/>
              </a:ext>
            </a:extLst>
          </p:cNvPr>
          <p:cNvSpPr txBox="1"/>
          <p:nvPr/>
        </p:nvSpPr>
        <p:spPr>
          <a:xfrm>
            <a:off x="1005376" y="1515382"/>
            <a:ext cx="7986223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800" cap="none" dirty="0"/>
              <a:t>2.1 Calculate Delivery Delay in Hours for each Shipment:</a:t>
            </a:r>
          </a:p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Created a new column calc_delay_hours to </a:t>
            </a:r>
            <a:r>
              <a:rPr lang="en-US" b="1" dirty="0"/>
              <a:t>calculate delivery delay in hours for each shipment</a:t>
            </a:r>
            <a:r>
              <a:rPr lang="en-US" dirty="0"/>
              <a:t>, so that the data consistency for the entire table stays intact and to also find top 10 routes as stated in task 2.2</a:t>
            </a:r>
            <a:endParaRPr lang="en-US" sz="1800" cap="none" dirty="0"/>
          </a:p>
          <a:p>
            <a:pPr algn="ctr">
              <a:spcBef>
                <a:spcPts val="0"/>
              </a:spcBef>
              <a:spcAft>
                <a:spcPts val="1200"/>
              </a:spcAft>
            </a:pPr>
            <a:endParaRPr lang="en-US" sz="1800" cap="non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4C969-6A26-E4A8-0CB0-6718A4E1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66" y="2938585"/>
            <a:ext cx="7838210" cy="35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267</TotalTime>
  <Words>1151</Words>
  <Application>Microsoft Office PowerPoint</Application>
  <PresentationFormat>Widescreen</PresentationFormat>
  <Paragraphs>149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Candara Light</vt:lpstr>
      <vt:lpstr>Tenorite</vt:lpstr>
      <vt:lpstr>Custom</vt:lpstr>
      <vt:lpstr>Logistics optimization for delivery routes – dhl    SQL Project       Nandini More (15 Oct ds batch)</vt:lpstr>
      <vt:lpstr>Project objective</vt:lpstr>
      <vt:lpstr>Questions to answer</vt:lpstr>
      <vt:lpstr>Task 1 – DATA CLEANING &amp; PREPARATION</vt:lpstr>
      <vt:lpstr>PowerPoint Presentation</vt:lpstr>
      <vt:lpstr>PowerPoint Presentation</vt:lpstr>
      <vt:lpstr>PowerPoint Presentation</vt:lpstr>
      <vt:lpstr>PowerPoint Presentation</vt:lpstr>
      <vt:lpstr>Task 2 – Delivery delay analysis</vt:lpstr>
      <vt:lpstr>PowerPoint Presentation</vt:lpstr>
      <vt:lpstr>PowerPoint Presentation</vt:lpstr>
      <vt:lpstr>PowerPoint Presentation</vt:lpstr>
      <vt:lpstr>Task 3 – Route optimization insights</vt:lpstr>
      <vt:lpstr>PowerPoint Presentation</vt:lpstr>
      <vt:lpstr>PowerPoint Presentation</vt:lpstr>
      <vt:lpstr>PowerPoint Presentation</vt:lpstr>
      <vt:lpstr>PowerPoint Presentation</vt:lpstr>
      <vt:lpstr>Task 4 – warehouse performance</vt:lpstr>
      <vt:lpstr>PowerPoint Presentation</vt:lpstr>
      <vt:lpstr>PowerPoint Presentation</vt:lpstr>
      <vt:lpstr>PowerPoint Presentation</vt:lpstr>
      <vt:lpstr>Task 5 – delivery agent performance</vt:lpstr>
      <vt:lpstr>PowerPoint Presentation</vt:lpstr>
      <vt:lpstr>PowerPoint Presentation</vt:lpstr>
      <vt:lpstr>PowerPoint Presentation</vt:lpstr>
      <vt:lpstr>Task 6 – shipment tracking analysis</vt:lpstr>
      <vt:lpstr>PowerPoint Presentation</vt:lpstr>
      <vt:lpstr>PowerPoint Presentation</vt:lpstr>
      <vt:lpstr>PowerPoint Presentation</vt:lpstr>
      <vt:lpstr>Task 7 – advanced kpi reporting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Nandini More</dc:creator>
  <cp:lastModifiedBy>Nandini</cp:lastModifiedBy>
  <cp:revision>6</cp:revision>
  <dcterms:created xsi:type="dcterms:W3CDTF">2026-01-10T08:25:37Z</dcterms:created>
  <dcterms:modified xsi:type="dcterms:W3CDTF">2026-01-27T01:58:28Z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